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3238500" cy="10287000"/>
            <a:chOff x="0" y="0"/>
            <a:chExt cx="8529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578184" y="794920"/>
            <a:ext cx="8233994" cy="8233994"/>
          </a:xfrm>
          <a:custGeom>
            <a:avLst/>
            <a:gdLst/>
            <a:ahLst/>
            <a:cxnLst/>
            <a:rect l="l" t="t" r="r" b="b"/>
            <a:pathLst>
              <a:path w="8233994" h="8233994">
                <a:moveTo>
                  <a:pt x="0" y="0"/>
                </a:moveTo>
                <a:lnTo>
                  <a:pt x="8233994" y="0"/>
                </a:lnTo>
                <a:lnTo>
                  <a:pt x="8233994" y="8233995"/>
                </a:lnTo>
                <a:lnTo>
                  <a:pt x="0" y="823399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96400" y="1543050"/>
            <a:ext cx="8324850" cy="390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 b="1" spc="-8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Minimalist Recipe Sharing App</a:t>
            </a:r>
            <a:endParaRPr lang="en-US" sz="9000" b="1" spc="-8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15794" y="8552665"/>
            <a:ext cx="788606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</a:pPr>
            <a:r>
              <a:rPr lang="en-US" sz="3000" b="1" spc="-30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Presented by: SKETCHERS CREW</a:t>
            </a:r>
            <a:endParaRPr lang="en-US" sz="3000" b="1" spc="-30">
              <a:solidFill>
                <a:srgbClr val="000000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5325" y="1591782"/>
            <a:ext cx="8208569" cy="7885911"/>
          </a:xfrm>
          <a:custGeom>
            <a:avLst/>
            <a:gdLst/>
            <a:ahLst/>
            <a:cxnLst/>
            <a:rect l="l" t="t" r="r" b="b"/>
            <a:pathLst>
              <a:path w="8208569" h="7885911">
                <a:moveTo>
                  <a:pt x="0" y="0"/>
                </a:moveTo>
                <a:lnTo>
                  <a:pt x="8208568" y="0"/>
                </a:lnTo>
                <a:lnTo>
                  <a:pt x="8208568" y="7885912"/>
                </a:lnTo>
                <a:lnTo>
                  <a:pt x="0" y="78859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922" r="-1684" b="-29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8760" y="359199"/>
            <a:ext cx="17541698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7000" b="1" spc="-6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INFORMATION ARCHITECTURE</a:t>
            </a:r>
            <a:endParaRPr lang="en-US" sz="7000" b="1" spc="-6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1163" y="1028700"/>
            <a:ext cx="11805700" cy="8766605"/>
          </a:xfrm>
          <a:custGeom>
            <a:avLst/>
            <a:gdLst/>
            <a:ahLst/>
            <a:cxnLst/>
            <a:rect l="l" t="t" r="r" b="b"/>
            <a:pathLst>
              <a:path w="11805700" h="8766605">
                <a:moveTo>
                  <a:pt x="0" y="0"/>
                </a:moveTo>
                <a:lnTo>
                  <a:pt x="11805700" y="0"/>
                </a:lnTo>
                <a:lnTo>
                  <a:pt x="11805700" y="8766605"/>
                </a:lnTo>
                <a:lnTo>
                  <a:pt x="0" y="876660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8084" t="-57830" r="-16859" b="-238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83455" y="-41275"/>
            <a:ext cx="6321090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6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WIREFRAMES</a:t>
            </a:r>
            <a:endParaRPr lang="en-US" sz="7000" b="1" spc="-6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7029" y="-197965"/>
            <a:ext cx="11979521" cy="18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5"/>
              </a:lnSpc>
            </a:pPr>
          </a:p>
          <a:p>
            <a:pPr algn="ctr">
              <a:lnSpc>
                <a:spcPts val="4755"/>
              </a:lnSpc>
            </a:pPr>
            <a:r>
              <a:rPr lang="en-US" sz="4325" b="1" spc="-43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CASE STUDIES</a:t>
            </a:r>
            <a:endParaRPr lang="en-US" sz="4325" b="1" spc="-43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  <a:p>
            <a:pPr marL="0" lvl="0" indent="0" algn="l">
              <a:lnSpc>
                <a:spcPts val="4755"/>
              </a:lnSpc>
            </a:pPr>
          </a:p>
        </p:txBody>
      </p:sp>
      <p:sp>
        <p:nvSpPr>
          <p:cNvPr id="3" name="TextBox 3"/>
          <p:cNvSpPr txBox="1"/>
          <p:nvPr/>
        </p:nvSpPr>
        <p:spPr>
          <a:xfrm>
            <a:off x="0" y="1858664"/>
            <a:ext cx="18104859" cy="759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530" lvl="1" indent="-342265" algn="just">
              <a:lnSpc>
                <a:spcPts val="3485"/>
              </a:lnSpc>
              <a:buFont typeface="Arial" panose="020B0604020202020204"/>
              <a:buChar char="•"/>
            </a:pPr>
            <a:r>
              <a:rPr lang="en-US" sz="3170" b="1" u="sng" spc="-31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Traditional Recipe Apps (e.g., Allrecipes)</a:t>
            </a:r>
            <a:endParaRPr lang="en-US" sz="3170" b="1" u="sng" spc="-31">
              <a:solidFill>
                <a:srgbClr val="000000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Problem: Cluttered with ads, high cognitive overload, inconsistent UI.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FEAST Solution: Minimal, ad-free design focused purely on content.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684530" lvl="1" indent="-342265" algn="just">
              <a:lnSpc>
                <a:spcPts val="3485"/>
              </a:lnSpc>
              <a:buFont typeface="Arial" panose="020B0604020202020204"/>
              <a:buChar char="•"/>
            </a:pPr>
            <a:r>
              <a:rPr lang="en-US" sz="3170" b="1" u="sng" spc="-31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Visual Social Platforms (e.g., Pinterest)</a:t>
            </a:r>
            <a:endParaRPr lang="en-US" sz="3170" b="1" u="sng" spc="-31">
              <a:solidFill>
                <a:srgbClr val="000000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Problem: Great for inspiration, but poor for structured search, filtering, and step-by-step instructions.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FEAST Solution: Combines photo-first discovery with powerful, dedicated recipe search and categorization.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684530" lvl="1" indent="-342265" algn="just">
              <a:lnSpc>
                <a:spcPts val="3485"/>
              </a:lnSpc>
              <a:buFont typeface="Arial" panose="020B0604020202020204"/>
              <a:buChar char="•"/>
            </a:pPr>
            <a:r>
              <a:rPr lang="en-US" sz="3170" b="1" u="sng" spc="-31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Premium Curated Apps (e.g., NYT Cooking)</a:t>
            </a:r>
            <a:endParaRPr lang="en-US" sz="3170" b="1" u="sng" spc="-31">
              <a:solidFill>
                <a:srgbClr val="000000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Problem: Often require paid subscriptions, limiting access and community-generated content.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FEAST Solution: Fosters a free, vibrant community (a "Sharing Tribe") built on user-generated content.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1369060" lvl="2" indent="-456565" algn="just">
              <a:lnSpc>
                <a:spcPts val="3485"/>
              </a:lnSpc>
              <a:buFont typeface="Arial" panose="020B0604020202020204"/>
              <a:buChar char="⚬"/>
            </a:pPr>
            <a:r>
              <a:rPr lang="en-US" sz="3170" spc="-31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FEAST's unique value is combining visual inspiration, structured functionality, and a thriving community, all in an ad-free, minimal package.</a:t>
            </a:r>
            <a:endParaRPr lang="en-US" sz="3170" spc="-31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just">
              <a:lnSpc>
                <a:spcPts val="34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404" y="792616"/>
            <a:ext cx="7570966" cy="7570966"/>
          </a:xfrm>
          <a:custGeom>
            <a:avLst/>
            <a:gdLst/>
            <a:ahLst/>
            <a:cxnLst/>
            <a:rect l="l" t="t" r="r" b="b"/>
            <a:pathLst>
              <a:path w="7570966" h="7570966">
                <a:moveTo>
                  <a:pt x="0" y="0"/>
                </a:moveTo>
                <a:lnTo>
                  <a:pt x="7570966" y="0"/>
                </a:lnTo>
                <a:lnTo>
                  <a:pt x="7570966" y="7570965"/>
                </a:lnTo>
                <a:lnTo>
                  <a:pt x="0" y="7570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34573" y="1913894"/>
            <a:ext cx="8026218" cy="644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0"/>
              </a:lnSpc>
              <a:spcBef>
                <a:spcPct val="0"/>
              </a:spcBef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1.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Increased user retention.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  <a:spcBef>
                <a:spcPct val="0"/>
              </a:spcBef>
            </a:pPr>
          </a:p>
          <a:p>
            <a:pPr algn="l">
              <a:lnSpc>
                <a:spcPts val="5060"/>
              </a:lnSpc>
              <a:spcBef>
                <a:spcPct val="0"/>
              </a:spcBef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2.Reduced user frustration.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  <a:spcBef>
                <a:spcPct val="0"/>
              </a:spcBef>
            </a:pPr>
          </a:p>
          <a:p>
            <a:pPr algn="just">
              <a:lnSpc>
                <a:spcPts val="5060"/>
              </a:lnSpc>
              <a:spcBef>
                <a:spcPct val="0"/>
              </a:spcBef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3.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Growth of an engaged, active community.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  <a:spcBef>
                <a:spcPct val="0"/>
              </a:spcBef>
            </a:pPr>
          </a:p>
          <a:p>
            <a:pPr algn="l">
              <a:lnSpc>
                <a:spcPts val="5060"/>
              </a:lnSpc>
              <a:spcBef>
                <a:spcPct val="0"/>
              </a:spcBef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4.The go-to app for culinary inspiration.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8282127" y="479425"/>
            <a:ext cx="10005873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EXPECTED OUTCOME</a:t>
            </a:r>
            <a:endParaRPr lang="en-US" sz="7000" b="1" spc="-70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8256" y="3853800"/>
            <a:ext cx="13037867" cy="185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5"/>
              </a:lnSpc>
              <a:spcBef>
                <a:spcPct val="0"/>
              </a:spcBef>
            </a:pPr>
            <a:r>
              <a:rPr lang="en-US" sz="12195" b="1" spc="-121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THANK YOU</a:t>
            </a:r>
            <a:endParaRPr lang="en-US" sz="12195" b="1" spc="-121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6750" y="408573"/>
            <a:ext cx="7668306" cy="7821330"/>
          </a:xfrm>
          <a:custGeom>
            <a:avLst/>
            <a:gdLst/>
            <a:ahLst/>
            <a:cxnLst/>
            <a:rect l="l" t="t" r="r" b="b"/>
            <a:pathLst>
              <a:path w="7668306" h="7821330">
                <a:moveTo>
                  <a:pt x="0" y="0"/>
                </a:moveTo>
                <a:lnTo>
                  <a:pt x="7668306" y="0"/>
                </a:lnTo>
                <a:lnTo>
                  <a:pt x="7668306" y="7821330"/>
                </a:lnTo>
                <a:lnTo>
                  <a:pt x="0" y="782133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997" r="-99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48010" y="399048"/>
            <a:ext cx="8873240" cy="182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0"/>
              </a:lnSpc>
            </a:pPr>
            <a:r>
              <a:rPr lang="en-US" sz="6255" b="1" spc="-62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PROBLEMS EXISTING TODAY</a:t>
            </a:r>
            <a:endParaRPr lang="en-US" sz="6255" b="1" spc="-62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48010" y="2310695"/>
            <a:ext cx="6922532" cy="568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1.Cluttered Interfaces</a:t>
            </a:r>
            <a:endParaRPr lang="en-US" sz="5110" spc="-5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5620"/>
              </a:lnSpc>
            </a:pPr>
          </a:p>
          <a:p>
            <a:pPr algn="l">
              <a:lnSpc>
                <a:spcPts val="5620"/>
              </a:lnSpc>
            </a:pP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</a:t>
            </a: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Intrusive Ads &amp; Pop-ups</a:t>
            </a:r>
            <a:endParaRPr lang="en-US" sz="5110" spc="-5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5620"/>
              </a:lnSpc>
            </a:pPr>
          </a:p>
          <a:p>
            <a:pPr algn="l">
              <a:lnSpc>
                <a:spcPts val="5620"/>
              </a:lnSpc>
            </a:pP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</a:t>
            </a: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Inconsistent Visuals</a:t>
            </a:r>
            <a:endParaRPr lang="en-US" sz="5110" spc="-5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5620"/>
              </a:lnSpc>
            </a:pPr>
          </a:p>
          <a:p>
            <a:pPr algn="l">
              <a:lnSpc>
                <a:spcPts val="5620"/>
              </a:lnSpc>
            </a:pP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</a:t>
            </a:r>
            <a:r>
              <a:rPr lang="en-US" sz="5110" spc="-5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 Cognitive Overload</a:t>
            </a:r>
            <a:endParaRPr lang="en-US" sz="5110" spc="-5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5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7325" y="498475"/>
            <a:ext cx="8253819" cy="7858351"/>
          </a:xfrm>
          <a:custGeom>
            <a:avLst/>
            <a:gdLst/>
            <a:ahLst/>
            <a:cxnLst/>
            <a:rect l="l" t="t" r="r" b="b"/>
            <a:pathLst>
              <a:path w="8253819" h="7858351">
                <a:moveTo>
                  <a:pt x="0" y="0"/>
                </a:moveTo>
                <a:lnTo>
                  <a:pt x="8253819" y="0"/>
                </a:lnTo>
                <a:lnTo>
                  <a:pt x="8253819" y="7858351"/>
                </a:lnTo>
                <a:lnTo>
                  <a:pt x="0" y="78583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444" b="-5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488950"/>
            <a:ext cx="6886575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6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OBJECTIVES</a:t>
            </a:r>
            <a:endParaRPr lang="en-US" sz="7000" b="1" spc="-6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1856167"/>
            <a:ext cx="8677298" cy="613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5"/>
              </a:lnSpc>
              <a:spcBef>
                <a:spcPct val="0"/>
              </a:spcBef>
            </a:pPr>
            <a:r>
              <a:rPr lang="en-US" sz="4385" spc="-43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</a:t>
            </a:r>
            <a:r>
              <a:rPr lang="en-US" sz="4385" spc="-43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Design a minimal, photo-first       experience.</a:t>
            </a:r>
            <a:endParaRPr lang="en-US" sz="4385" spc="-43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4825"/>
              </a:lnSpc>
              <a:spcBef>
                <a:spcPct val="0"/>
              </a:spcBef>
            </a:pPr>
          </a:p>
          <a:p>
            <a:pPr algn="l">
              <a:lnSpc>
                <a:spcPts val="4825"/>
              </a:lnSpc>
              <a:spcBef>
                <a:spcPct val="0"/>
              </a:spcBef>
            </a:pPr>
            <a:r>
              <a:rPr lang="en-US" sz="4385" spc="-43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2.Build smart, fast search (cuisine, ingredient, skill).</a:t>
            </a:r>
            <a:endParaRPr lang="en-US" sz="4385" spc="-43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4825"/>
              </a:lnSpc>
              <a:spcBef>
                <a:spcPct val="0"/>
              </a:spcBef>
            </a:pPr>
          </a:p>
          <a:p>
            <a:pPr algn="l">
              <a:lnSpc>
                <a:spcPts val="4825"/>
              </a:lnSpc>
              <a:spcBef>
                <a:spcPct val="0"/>
              </a:spcBef>
            </a:pPr>
            <a:r>
              <a:rPr lang="en-US" sz="4385" spc="-43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3.Ensure visual consistency.</a:t>
            </a:r>
            <a:endParaRPr lang="en-US" sz="4385" spc="-43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4825"/>
              </a:lnSpc>
              <a:spcBef>
                <a:spcPct val="0"/>
              </a:spcBef>
            </a:pPr>
          </a:p>
          <a:p>
            <a:pPr algn="l">
              <a:lnSpc>
                <a:spcPts val="4825"/>
              </a:lnSpc>
              <a:spcBef>
                <a:spcPct val="0"/>
              </a:spcBef>
            </a:pPr>
            <a:r>
              <a:rPr lang="en-US" sz="4385" spc="-43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4.Integrate user ratings and video support.</a:t>
            </a:r>
            <a:endParaRPr lang="en-US" sz="4385" spc="-43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6750" y="530225"/>
            <a:ext cx="8086898" cy="7496273"/>
          </a:xfrm>
          <a:custGeom>
            <a:avLst/>
            <a:gdLst/>
            <a:ahLst/>
            <a:cxnLst/>
            <a:rect l="l" t="t" r="r" b="b"/>
            <a:pathLst>
              <a:path w="8086898" h="7496273">
                <a:moveTo>
                  <a:pt x="0" y="0"/>
                </a:moveTo>
                <a:lnTo>
                  <a:pt x="8086898" y="0"/>
                </a:lnTo>
                <a:lnTo>
                  <a:pt x="8086898" y="7496273"/>
                </a:lnTo>
                <a:lnTo>
                  <a:pt x="0" y="749627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782" t="-4901" b="-49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9723" y="175967"/>
            <a:ext cx="5448300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FEATURES</a:t>
            </a:r>
            <a:endParaRPr lang="en-US" sz="7000" b="1" spc="-70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80296" y="1274517"/>
            <a:ext cx="7573384" cy="795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0" lvl="1" indent="-507365" algn="just">
              <a:lnSpc>
                <a:spcPts val="5170"/>
              </a:lnSpc>
              <a:buAutoNum type="arabicPeriod"/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Photo-First Grid Layout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ts val="5170"/>
              </a:lnSpc>
            </a:pPr>
          </a:p>
          <a:p>
            <a:pPr algn="just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2.</a:t>
            </a: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Smart Categorization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ts val="5170"/>
              </a:lnSpc>
            </a:pPr>
          </a:p>
          <a:p>
            <a:pPr algn="just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3.</a:t>
            </a: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Quick Search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4.</a:t>
            </a: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Step-by-Step Video 	Support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ts val="5170"/>
              </a:lnSpc>
            </a:pPr>
          </a:p>
          <a:p>
            <a:pPr algn="just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5.</a:t>
            </a: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Ratings &amp; Reviews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ts val="5170"/>
              </a:lnSpc>
            </a:pPr>
          </a:p>
          <a:p>
            <a:pPr algn="just">
              <a:lnSpc>
                <a:spcPts val="5170"/>
              </a:lnSpc>
            </a:pP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6.</a:t>
            </a:r>
            <a:r>
              <a:rPr lang="en-US" sz="4700" spc="-47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Community Uploads</a:t>
            </a:r>
            <a:endParaRPr lang="en-US" sz="4700" spc="-47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6750" y="863785"/>
            <a:ext cx="7742973" cy="7742973"/>
          </a:xfrm>
          <a:custGeom>
            <a:avLst/>
            <a:gdLst/>
            <a:ahLst/>
            <a:cxnLst/>
            <a:rect l="l" t="t" r="r" b="b"/>
            <a:pathLst>
              <a:path w="7742973" h="7742973">
                <a:moveTo>
                  <a:pt x="0" y="0"/>
                </a:moveTo>
                <a:lnTo>
                  <a:pt x="7742973" y="0"/>
                </a:lnTo>
                <a:lnTo>
                  <a:pt x="7742973" y="7742974"/>
                </a:lnTo>
                <a:lnTo>
                  <a:pt x="0" y="77429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0" y="643994"/>
            <a:ext cx="7273646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TARGET USERS</a:t>
            </a:r>
            <a:endParaRPr lang="en-US" sz="7000" b="1" spc="-70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2126386"/>
            <a:ext cx="7273646" cy="520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1.Home Chefs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</a:pPr>
          </a:p>
          <a:p>
            <a:pPr algn="l">
              <a:lnSpc>
                <a:spcPts val="5060"/>
              </a:lnSpc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2.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Beginner Cooks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</a:pPr>
          </a:p>
          <a:p>
            <a:pPr algn="l">
              <a:lnSpc>
                <a:spcPts val="5060"/>
              </a:lnSpc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3.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Food Bloggers &amp; Creators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</a:pPr>
          </a:p>
          <a:p>
            <a:pPr algn="l">
              <a:lnSpc>
                <a:spcPts val="5060"/>
              </a:lnSpc>
            </a:pP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4.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Visually-Driven "Foodies"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5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9609" y="712817"/>
            <a:ext cx="8159522" cy="8159522"/>
          </a:xfrm>
          <a:custGeom>
            <a:avLst/>
            <a:gdLst/>
            <a:ahLst/>
            <a:cxnLst/>
            <a:rect l="l" t="t" r="r" b="b"/>
            <a:pathLst>
              <a:path w="8159522" h="8159522">
                <a:moveTo>
                  <a:pt x="0" y="0"/>
                </a:moveTo>
                <a:lnTo>
                  <a:pt x="8159522" y="0"/>
                </a:lnTo>
                <a:lnTo>
                  <a:pt x="8159522" y="8159522"/>
                </a:lnTo>
                <a:lnTo>
                  <a:pt x="0" y="81595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783087"/>
            <a:ext cx="8576340" cy="7475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b="1" spc="-3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Beyond Just Recipes:</a:t>
            </a:r>
            <a:r>
              <a:rPr lang="en-US" sz="3600" spc="-3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More than a database; it's a curated culinary journey.</a:t>
            </a:r>
            <a:endParaRPr lang="en-US" sz="3600" spc="-3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777240" lvl="1" indent="-388620" algn="l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b="1" spc="-3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Ad-Free &amp; Intentional: </a:t>
            </a:r>
            <a:r>
              <a:rPr lang="en-US" sz="3600" spc="-3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No distractions, just pure food inspiration.</a:t>
            </a:r>
            <a:endParaRPr lang="en-US" sz="3600" spc="-3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777240" lvl="1" indent="-388620" algn="l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spc="-3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Visual First, Always: High-quality imagery drives discovery and engagement.</a:t>
            </a:r>
            <a:endParaRPr lang="en-US" sz="3600" spc="-3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777240" lvl="1" indent="-388620" algn="l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b="1" spc="-3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Thriving Tribe</a:t>
            </a:r>
            <a:r>
              <a:rPr lang="en-US" sz="3600" spc="-3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: Focus on authentic community sharing, not just content consumption.</a:t>
            </a:r>
            <a:endParaRPr lang="en-US" sz="3600" spc="-3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777240" lvl="1" indent="-388620" algn="l">
              <a:lnSpc>
                <a:spcPts val="3960"/>
              </a:lnSpc>
              <a:buFont typeface="Arial" panose="020B0604020202020204"/>
              <a:buChar char="•"/>
            </a:pPr>
            <a:r>
              <a:rPr lang="en-US" sz="3600" b="1" spc="-3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AI-Enhanced Discovery:</a:t>
            </a:r>
            <a:r>
              <a:rPr lang="en-US" sz="3600" spc="-3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Personalized recommendations truly connect users with flavors they'll love.</a:t>
            </a:r>
            <a:endParaRPr lang="en-US" sz="3600" spc="-3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9631542" y="534356"/>
            <a:ext cx="6321090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6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UNIQUENESS</a:t>
            </a:r>
            <a:endParaRPr lang="en-US" sz="7000" b="1" spc="-6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1554314"/>
            <a:ext cx="6457658" cy="5113211"/>
          </a:xfrm>
          <a:custGeom>
            <a:avLst/>
            <a:gdLst/>
            <a:ahLst/>
            <a:cxnLst/>
            <a:rect l="l" t="t" r="r" b="b"/>
            <a:pathLst>
              <a:path w="6457658" h="5113211">
                <a:moveTo>
                  <a:pt x="0" y="0"/>
                </a:moveTo>
                <a:lnTo>
                  <a:pt x="6457658" y="0"/>
                </a:lnTo>
                <a:lnTo>
                  <a:pt x="6457658" y="5113211"/>
                </a:lnTo>
                <a:lnTo>
                  <a:pt x="0" y="511321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134" t="-10011" r="-10947" b="-4290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85819" y="474814"/>
            <a:ext cx="9619183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DESIGN</a:t>
            </a: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 PRINCIPLES</a:t>
            </a:r>
            <a:endParaRPr lang="en-US" sz="7000" b="1" spc="-70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32081" y="1823790"/>
            <a:ext cx="8751288" cy="556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sz="5675" spc="-56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</a:t>
            </a:r>
            <a:r>
              <a:rPr lang="en-US" sz="5675" spc="-56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Minimalism &amp; Simplicity</a:t>
            </a:r>
            <a:endParaRPr lang="en-US" sz="5675" spc="-56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6240"/>
              </a:lnSpc>
              <a:spcBef>
                <a:spcPct val="0"/>
              </a:spcBef>
            </a:pPr>
          </a:p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sz="5675" spc="-56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2.Content-First (Photo-Driven)</a:t>
            </a:r>
            <a:endParaRPr lang="en-US" sz="5675" spc="-56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6240"/>
              </a:lnSpc>
              <a:spcBef>
                <a:spcPct val="0"/>
              </a:spcBef>
            </a:pPr>
          </a:p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sz="5675" spc="-56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3.Consistency</a:t>
            </a:r>
            <a:endParaRPr lang="en-US" sz="5675" spc="-56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ts val="6240"/>
              </a:lnSpc>
              <a:spcBef>
                <a:spcPct val="0"/>
              </a:spcBef>
            </a:pPr>
          </a:p>
          <a:p>
            <a:pPr algn="l">
              <a:lnSpc>
                <a:spcPts val="6240"/>
              </a:lnSpc>
              <a:spcBef>
                <a:spcPct val="0"/>
              </a:spcBef>
            </a:pPr>
            <a:r>
              <a:rPr lang="en-US" sz="5675" spc="-56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4.Intuitive Navigation</a:t>
            </a:r>
            <a:endParaRPr lang="en-US" sz="5675" spc="-56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144000" y="2274841"/>
            <a:ext cx="6983968" cy="517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0"/>
              </a:lnSpc>
            </a:pP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1.Design: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Figma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just">
              <a:lnSpc>
                <a:spcPts val="5060"/>
              </a:lnSpc>
            </a:pPr>
          </a:p>
          <a:p>
            <a:pPr algn="just">
              <a:lnSpc>
                <a:spcPts val="5060"/>
              </a:lnSpc>
            </a:pP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2.</a:t>
            </a: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Prototyping: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Figma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just">
              <a:lnSpc>
                <a:spcPts val="5060"/>
              </a:lnSpc>
            </a:pPr>
          </a:p>
          <a:p>
            <a:pPr algn="just">
              <a:lnSpc>
                <a:spcPts val="5060"/>
              </a:lnSpc>
            </a:pP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3.</a:t>
            </a: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User Flow: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FigJam / Miro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just">
              <a:lnSpc>
                <a:spcPts val="5060"/>
              </a:lnSpc>
            </a:pPr>
          </a:p>
          <a:p>
            <a:pPr algn="just">
              <a:lnSpc>
                <a:spcPts val="5060"/>
              </a:lnSpc>
            </a:pP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4.</a:t>
            </a:r>
            <a:r>
              <a:rPr lang="en-US" sz="4600" b="1" spc="-45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Icons:</a:t>
            </a:r>
            <a:r>
              <a:rPr lang="en-US" sz="4600" spc="-45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Adobe Illustrator</a:t>
            </a:r>
            <a:endParaRPr lang="en-US" sz="4600" spc="-45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just">
              <a:lnSpc>
                <a:spcPts val="5060"/>
              </a:lnSpc>
              <a:spcBef>
                <a:spcPct val="0"/>
              </a:spcBef>
            </a:pPr>
          </a:p>
        </p:txBody>
      </p:sp>
      <p:sp>
        <p:nvSpPr>
          <p:cNvPr id="4" name="Freeform 4"/>
          <p:cNvSpPr/>
          <p:nvPr/>
        </p:nvSpPr>
        <p:spPr>
          <a:xfrm>
            <a:off x="666750" y="498475"/>
            <a:ext cx="7704680" cy="7704680"/>
          </a:xfrm>
          <a:custGeom>
            <a:avLst/>
            <a:gdLst/>
            <a:ahLst/>
            <a:cxnLst/>
            <a:rect l="l" t="t" r="r" b="b"/>
            <a:pathLst>
              <a:path w="7704680" h="7704680">
                <a:moveTo>
                  <a:pt x="0" y="0"/>
                </a:moveTo>
                <a:lnTo>
                  <a:pt x="7704680" y="0"/>
                </a:lnTo>
                <a:lnTo>
                  <a:pt x="7704680" y="7704680"/>
                </a:lnTo>
                <a:lnTo>
                  <a:pt x="0" y="77046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6750" y="9676455"/>
            <a:ext cx="2571750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0"/>
              </a:lnSpc>
              <a:spcBef>
                <a:spcPct val="0"/>
              </a:spcBef>
            </a:pPr>
            <a:r>
              <a:rPr lang="en-US" sz="1200" b="1" spc="-12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ADDITIONAL FEATURES</a:t>
            </a:r>
            <a:endParaRPr lang="en-US" sz="1200" b="1" spc="-12">
              <a:solidFill>
                <a:srgbClr val="000000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37086" y="698819"/>
            <a:ext cx="8717231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0"/>
              </a:lnSpc>
            </a:pPr>
            <a:r>
              <a:rPr lang="en-US" sz="7000" b="1" spc="-70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TOOLS USED</a:t>
            </a:r>
            <a:endParaRPr lang="en-US" sz="7000" b="1" spc="-70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09" y="600742"/>
            <a:ext cx="9085517" cy="9085517"/>
          </a:xfrm>
          <a:custGeom>
            <a:avLst/>
            <a:gdLst/>
            <a:ahLst/>
            <a:cxnLst/>
            <a:rect l="l" t="t" r="r" b="b"/>
            <a:pathLst>
              <a:path w="9085517" h="9085517">
                <a:moveTo>
                  <a:pt x="0" y="0"/>
                </a:moveTo>
                <a:lnTo>
                  <a:pt x="9085516" y="0"/>
                </a:lnTo>
                <a:lnTo>
                  <a:pt x="9085516" y="9085516"/>
                </a:lnTo>
                <a:lnTo>
                  <a:pt x="0" y="90855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395013" y="1958297"/>
            <a:ext cx="7746725" cy="666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0" lvl="1" indent="-464185" algn="l">
              <a:lnSpc>
                <a:spcPts val="4730"/>
              </a:lnSpc>
              <a:buFont typeface="Arial" panose="020B0604020202020204"/>
              <a:buChar char="•"/>
            </a:pPr>
            <a:r>
              <a:rPr lang="en-US" sz="4300" b="1" spc="-42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Start:</a:t>
            </a:r>
            <a:r>
              <a:rPr lang="en-US" sz="4300" spc="-42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 Open App &amp; Browse Home Feed</a:t>
            </a:r>
            <a:endParaRPr lang="en-US" sz="4300" spc="-42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928370" lvl="1" indent="-464185" algn="l">
              <a:lnSpc>
                <a:spcPts val="4730"/>
              </a:lnSpc>
              <a:buFont typeface="Arial" panose="020B0604020202020204"/>
              <a:buChar char="•"/>
            </a:pPr>
            <a:r>
              <a:rPr lang="en-US" sz="4300" b="1" spc="-42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Discover</a:t>
            </a:r>
            <a:r>
              <a:rPr lang="en-US" sz="4300" spc="-42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: Search by Ingredient or Filter by Cuisine</a:t>
            </a:r>
            <a:endParaRPr lang="en-US" sz="4300" spc="-42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928370" lvl="1" indent="-464185" algn="l">
              <a:lnSpc>
                <a:spcPts val="4730"/>
              </a:lnSpc>
              <a:buFont typeface="Arial" panose="020B0604020202020204"/>
              <a:buChar char="•"/>
            </a:pPr>
            <a:r>
              <a:rPr lang="en-US" sz="4300" b="1" spc="-42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Engage</a:t>
            </a:r>
            <a:r>
              <a:rPr lang="en-US" sz="4300" spc="-42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: Select Recipe, View Steps &amp; Watch Video</a:t>
            </a:r>
            <a:endParaRPr lang="en-US" sz="4300" spc="-42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marL="928370" lvl="1" indent="-464185" algn="l">
              <a:lnSpc>
                <a:spcPts val="4730"/>
              </a:lnSpc>
              <a:buFont typeface="Arial" panose="020B0604020202020204"/>
              <a:buChar char="•"/>
            </a:pPr>
            <a:r>
              <a:rPr lang="en-US" sz="4300" b="1" spc="-42">
                <a:solidFill>
                  <a:srgbClr val="000000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Action</a:t>
            </a:r>
            <a:r>
              <a:rPr lang="en-US" sz="4300" spc="-42">
                <a:solidFill>
                  <a:srgbClr val="000000"/>
                </a:solidFill>
                <a:latin typeface="Telegraf" panose="00000500000000000000"/>
                <a:ea typeface="Telegraf" panose="00000500000000000000"/>
                <a:cs typeface="Telegraf" panose="00000500000000000000"/>
                <a:sym typeface="Telegraf" panose="00000500000000000000"/>
              </a:rPr>
              <a:t>: Save Recipe to Profile or Share with Community</a:t>
            </a:r>
            <a:endParaRPr lang="en-US" sz="4300" spc="-42">
              <a:solidFill>
                <a:srgbClr val="000000"/>
              </a:solidFill>
              <a:latin typeface="Telegraf" panose="00000500000000000000"/>
              <a:ea typeface="Telegraf" panose="00000500000000000000"/>
              <a:cs typeface="Telegraf" panose="00000500000000000000"/>
              <a:sym typeface="Telegraf" panose="00000500000000000000"/>
            </a:endParaRPr>
          </a:p>
          <a:p>
            <a:pPr algn="l">
              <a:lnSpc>
                <a:spcPts val="4730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10058400" y="600710"/>
            <a:ext cx="7180580" cy="98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7000" b="1" spc="-69">
                <a:solidFill>
                  <a:srgbClr val="4A90E2"/>
                </a:solidFill>
                <a:latin typeface="Telegraf Bold" panose="00000800000000000000"/>
                <a:ea typeface="Telegraf Bold" panose="00000800000000000000"/>
                <a:cs typeface="Telegraf Bold" panose="00000800000000000000"/>
                <a:sym typeface="Telegraf Bold" panose="00000800000000000000"/>
              </a:rPr>
              <a:t>USER FLOW</a:t>
            </a:r>
            <a:endParaRPr lang="en-US" sz="7000" b="1" spc="-69">
              <a:solidFill>
                <a:srgbClr val="4A90E2"/>
              </a:solidFill>
              <a:latin typeface="Telegraf Bold" panose="00000800000000000000"/>
              <a:ea typeface="Telegraf Bold" panose="00000800000000000000"/>
              <a:cs typeface="Telegraf Bold" panose="00000800000000000000"/>
              <a:sym typeface="Telegraf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2452</Words>
  <Application>WPS Presentation</Application>
  <PresentationFormat>On-screen Show (4:3)</PresentationFormat>
  <Paragraphs>123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Telegraf Bold</vt:lpstr>
      <vt:lpstr>Times New Roman</vt:lpstr>
      <vt:lpstr>Telegraf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SKETCHERS CREW</dc:title>
  <dc:creator/>
  <cp:lastModifiedBy>Kishor M</cp:lastModifiedBy>
  <cp:revision>2</cp:revision>
  <dcterms:created xsi:type="dcterms:W3CDTF">2006-08-16T00:00:00Z</dcterms:created>
  <dcterms:modified xsi:type="dcterms:W3CDTF">2025-11-02T06:52:45Z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13BB592C6E6C40259E9DB24FAFBCD7A8_12</vt:lpwstr>
  </property>
  <property fmtid="{D5CDD505-2E9C-101B-9397-08002B2CF9AE}" pid="3" name="KSOProductBuildVer">
    <vt:lpwstr>1033-12.2.0.23131</vt:lpwstr>
  </property>
</Properties>
</file>